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322"/>
    <a:srgbClr val="BC8636"/>
    <a:srgbClr val="CE9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elweiss.mnogo.kz/" TargetMode="External"/><Relationship Id="rId4" Type="http://schemas.openxmlformats.org/officeDocument/2006/relationships/hyperlink" Target="mailto:edelweiss.hotel@mail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njelika\Рабочий стол\презентация Эдельвейс\Новая папк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071538" y="285728"/>
            <a:ext cx="72866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93B2A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Гостиница Эдельвейс</a:t>
            </a:r>
            <a:endParaRPr kumimoji="0" lang="fr-FR" sz="6600" b="1" i="1" u="none" strike="noStrike" kern="1200" cap="none" spc="0" normalizeH="0" baseline="0" noProof="0" dirty="0" smtClean="0">
              <a:ln>
                <a:noFill/>
              </a:ln>
              <a:solidFill>
                <a:srgbClr val="593B2A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img_158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571744"/>
            <a:ext cx="5249177" cy="3267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njelika\Рабочий стол\презентация Эдельвейс\Новая папк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Услуги гостинцы по проживанию:</a:t>
            </a:r>
            <a:endParaRPr lang="ru-RU" sz="3600" b="1" spc="50" dirty="0">
              <a:ln w="11430"/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745322"/>
                </a:solidFill>
                <a:latin typeface="Monotype Corsiva" pitchFamily="66" charset="0"/>
              </a:rPr>
              <a:t>Завтрак включен в стоимость проживания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745322"/>
                </a:solidFill>
                <a:latin typeface="Monotype Corsiva" pitchFamily="66" charset="0"/>
              </a:rPr>
              <a:t>Обедать и ужинать приглашаем в ресторан «Эдельвейс»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745322"/>
                </a:solidFill>
                <a:latin typeface="Monotype Corsiva" pitchFamily="66" charset="0"/>
              </a:rPr>
              <a:t>Прачечная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745322"/>
                </a:solidFill>
                <a:latin typeface="Monotype Corsiva" pitchFamily="66" charset="0"/>
              </a:rPr>
              <a:t>Вызов такси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745322"/>
                </a:solidFill>
                <a:latin typeface="Monotype Corsiva" pitchFamily="66" charset="0"/>
              </a:rPr>
              <a:t>Информационные услуги</a:t>
            </a:r>
            <a:endParaRPr lang="ru-RU" b="1" dirty="0">
              <a:solidFill>
                <a:srgbClr val="74532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45322"/>
                </a:solidFill>
                <a:latin typeface="Monotype Corsiva" pitchFamily="66" charset="0"/>
              </a:rPr>
              <a:t>Дорогие гости !</a:t>
            </a:r>
            <a:endParaRPr lang="ru-RU" b="1" dirty="0">
              <a:solidFill>
                <a:srgbClr val="74532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6E4314"/>
                </a:solidFill>
                <a:latin typeface="Monotype Corsiva" pitchFamily="66" charset="0"/>
              </a:rPr>
              <a:t>Вашему вниманию предлагается перечень услуг от гостиничного комплекса </a:t>
            </a:r>
            <a:r>
              <a:rPr lang="ru-RU" sz="4000" b="1" dirty="0" smtClean="0">
                <a:solidFill>
                  <a:srgbClr val="6E4314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«Эдельвейс» </a:t>
            </a:r>
            <a:r>
              <a:rPr lang="ru-RU" sz="4000" b="1" i="1" dirty="0" smtClean="0">
                <a:solidFill>
                  <a:srgbClr val="6E4314"/>
                </a:solidFill>
                <a:latin typeface="Monotype Corsiva" pitchFamily="66" charset="0"/>
              </a:rPr>
              <a:t>для приятного отдыха  в горах  </a:t>
            </a:r>
            <a:r>
              <a:rPr lang="ru-RU" sz="4000" b="1" i="1" dirty="0" err="1" smtClean="0">
                <a:solidFill>
                  <a:srgbClr val="6E4314"/>
                </a:solidFill>
                <a:latin typeface="Monotype Corsiva" pitchFamily="66" charset="0"/>
              </a:rPr>
              <a:t>г.Алматы</a:t>
            </a:r>
            <a:endParaRPr lang="ru-RU" sz="4000" b="1" dirty="0" smtClean="0">
              <a:solidFill>
                <a:srgbClr val="6E4314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161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njelika\Рабочий стол\презентация Эдельвейс\Новая папк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45322"/>
                </a:solidFill>
                <a:latin typeface="Monotype Corsiva" pitchFamily="66" charset="0"/>
              </a:rPr>
              <a:t>К услугам гостей:</a:t>
            </a:r>
            <a:endParaRPr lang="ru-RU" b="1" dirty="0">
              <a:solidFill>
                <a:srgbClr val="74532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600200"/>
            <a:ext cx="6329378" cy="4972072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3"/>
              </a:buBlip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6E4314"/>
                </a:solidFill>
                <a:latin typeface="Monotype Corsiva" pitchFamily="66" charset="0"/>
              </a:rPr>
              <a:t>22 номеров различного уровня комфортности 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6E4314"/>
                </a:solidFill>
                <a:latin typeface="Monotype Corsiva" pitchFamily="66" charset="0"/>
              </a:rPr>
              <a:t>Банкетный зал на 140 персон 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6E4314"/>
                </a:solidFill>
                <a:latin typeface="Monotype Corsiva" pitchFamily="66" charset="0"/>
              </a:rPr>
              <a:t>Конференц-зал на 25 персон 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6E4314"/>
                </a:solidFill>
                <a:latin typeface="Monotype Corsiva" pitchFamily="66" charset="0"/>
              </a:rPr>
              <a:t>Мини-бар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745322"/>
                </a:solidFill>
                <a:latin typeface="Monotype Corsiva" pitchFamily="66" charset="0"/>
              </a:rPr>
              <a:t>Кафе-терраса с обзором, охватывающим окружающий пейзаж</a:t>
            </a: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6E4314"/>
                </a:solidFill>
                <a:latin typeface="Monotype Corsiva" pitchFamily="66" charset="0"/>
              </a:rPr>
              <a:t>Охраняемая автосто</a:t>
            </a:r>
            <a:r>
              <a:rPr lang="ru-RU" b="1" dirty="0" err="1" smtClean="0">
                <a:solidFill>
                  <a:srgbClr val="6E4314"/>
                </a:solidFill>
                <a:latin typeface="Monotype Corsiva" pitchFamily="66" charset="0"/>
              </a:rPr>
              <a:t>янка</a:t>
            </a:r>
            <a:endParaRPr lang="ru-RU" b="1" dirty="0" smtClean="0">
              <a:solidFill>
                <a:srgbClr val="6E4314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6E4314"/>
                </a:solidFill>
                <a:latin typeface="Monotype Corsiva" pitchFamily="66" charset="0"/>
              </a:rPr>
              <a:t>Сауна  с  бильярдом (большой и малый залы)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6E4314"/>
                </a:solidFill>
                <a:latin typeface="Monotype Corsiva" pitchFamily="66" charset="0"/>
              </a:rPr>
              <a:t>Трансфер (аэропорт</a:t>
            </a:r>
            <a:r>
              <a:rPr lang="en-US" b="1" dirty="0" smtClean="0">
                <a:solidFill>
                  <a:srgbClr val="6E4314"/>
                </a:solidFill>
                <a:latin typeface="Monotype Corsiva" pitchFamily="66" charset="0"/>
              </a:rPr>
              <a:t>/</a:t>
            </a:r>
            <a:r>
              <a:rPr lang="ru-RU" b="1" dirty="0" smtClean="0">
                <a:solidFill>
                  <a:srgbClr val="6E4314"/>
                </a:solidFill>
                <a:latin typeface="Monotype Corsiva" pitchFamily="66" charset="0"/>
              </a:rPr>
              <a:t>вокзал – отель – аэропорт</a:t>
            </a:r>
            <a:r>
              <a:rPr lang="en-US" b="1" dirty="0" smtClean="0">
                <a:solidFill>
                  <a:srgbClr val="6E4314"/>
                </a:solidFill>
                <a:latin typeface="Monotype Corsiva" pitchFamily="66" charset="0"/>
              </a:rPr>
              <a:t>/</a:t>
            </a:r>
            <a:r>
              <a:rPr lang="ru-RU" b="1" dirty="0" smtClean="0">
                <a:solidFill>
                  <a:srgbClr val="6E4314"/>
                </a:solidFill>
                <a:latin typeface="Monotype Corsiva" pitchFamily="66" charset="0"/>
              </a:rPr>
              <a:t>вокзал)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img_0040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285720" y="571480"/>
            <a:ext cx="4572032" cy="2871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357166"/>
            <a:ext cx="4572032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Банкетный зал</a:t>
            </a:r>
            <a:endParaRPr lang="ru-RU" dirty="0"/>
          </a:p>
        </p:txBody>
      </p:sp>
      <p:pic>
        <p:nvPicPr>
          <p:cNvPr id="8" name="Рисунок 7" descr="P1000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750471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857752" y="3571876"/>
            <a:ext cx="4000528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Конференц зал</a:t>
            </a:r>
            <a:endParaRPr lang="ru-RU" dirty="0"/>
          </a:p>
        </p:txBody>
      </p:sp>
      <p:pic>
        <p:nvPicPr>
          <p:cNvPr id="10" name="Рисунок 9" descr="Services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857628"/>
            <a:ext cx="42565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57158" y="3571876"/>
            <a:ext cx="4000528" cy="2857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Трансфер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P1000704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357158" y="3875486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00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918168"/>
            <a:ext cx="3929090" cy="279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00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892926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00728.JPG"/>
          <p:cNvPicPr>
            <a:picLocks noChangeAspect="1"/>
          </p:cNvPicPr>
          <p:nvPr/>
        </p:nvPicPr>
        <p:blipFill>
          <a:blip r:embed="rId6" cstate="print">
            <a:lum bright="20000" contrast="30000"/>
          </a:blip>
          <a:stretch>
            <a:fillRect/>
          </a:stretch>
        </p:blipFill>
        <p:spPr>
          <a:xfrm>
            <a:off x="4929190" y="875090"/>
            <a:ext cx="3976684" cy="298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71472" y="214290"/>
            <a:ext cx="5715040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Сауна                  Бильярд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5" name="Рисунок 4" descr="P1000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54016"/>
            <a:ext cx="4214810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643438" y="3143248"/>
            <a:ext cx="4214842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Кафе - терраса</a:t>
            </a:r>
            <a:endParaRPr lang="ru-RU" dirty="0"/>
          </a:p>
        </p:txBody>
      </p:sp>
      <p:pic>
        <p:nvPicPr>
          <p:cNvPr id="7" name="Рисунок 6" descr="IMG_0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85794"/>
            <a:ext cx="4214842" cy="3162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428604"/>
            <a:ext cx="4286280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Конные прогулки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 marL="10800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5F3A11"/>
                </a:solidFill>
                <a:latin typeface="Monotype Corsiva" pitchFamily="66" charset="0"/>
              </a:rPr>
              <a:t>В нашей гостинице Вы сможете разместиться в любом номере по душе и насладиться чистым  горным воздухом!</a:t>
            </a:r>
          </a:p>
          <a:p>
            <a:pPr marL="108000" indent="0">
              <a:spcBef>
                <a:spcPts val="0"/>
              </a:spcBef>
              <a:buNone/>
            </a:pPr>
            <a:endParaRPr lang="ru-RU" b="1" dirty="0" smtClean="0">
              <a:solidFill>
                <a:srgbClr val="5F3A11"/>
              </a:solidFill>
              <a:latin typeface="Monotype Corsiva" pitchFamily="66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5F3A11"/>
                </a:solidFill>
                <a:latin typeface="Monotype Corsiva" pitchFamily="66" charset="0"/>
              </a:rPr>
              <a:t>Так же при групповых заездах или заездах  на срок более 3-х суток  - скидка от 10 % до 50%</a:t>
            </a:r>
          </a:p>
          <a:p>
            <a:pPr marL="10800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5F3A11"/>
                </a:solidFill>
                <a:latin typeface="Monotype Corsiva" pitchFamily="66" charset="0"/>
              </a:rPr>
              <a:t>Если вы ищете место для спокойного  и комфортного отдыха, гостиничный комплекс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«Эдельвейс» </a:t>
            </a:r>
            <a:r>
              <a:rPr lang="ru-RU" b="1" dirty="0" smtClean="0">
                <a:solidFill>
                  <a:srgbClr val="5F3A11"/>
                </a:solidFill>
                <a:latin typeface="Monotype Corsiva" pitchFamily="66" charset="0"/>
              </a:rPr>
              <a:t>- то, что нужно. </a:t>
            </a:r>
          </a:p>
          <a:p>
            <a:pPr marL="108000" indent="0">
              <a:spcBef>
                <a:spcPts val="0"/>
              </a:spcBef>
              <a:buNone/>
            </a:pPr>
            <a:endParaRPr lang="ru-RU" b="1" dirty="0" smtClean="0">
              <a:solidFill>
                <a:srgbClr val="5F3A11"/>
              </a:solidFill>
              <a:latin typeface="Monotype Corsiva" pitchFamily="66" charset="0"/>
            </a:endParaRPr>
          </a:p>
          <a:p>
            <a:pPr marL="10800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5F3A11"/>
                </a:solidFill>
                <a:latin typeface="Monotype Corsiva" pitchFamily="66" charset="0"/>
              </a:rPr>
              <a:t>Здесь все создано для Вашего удобства</a:t>
            </a:r>
            <a:r>
              <a:rPr lang="ru-RU" dirty="0" smtClean="0">
                <a:solidFill>
                  <a:srgbClr val="5F3A11"/>
                </a:solidFill>
                <a:latin typeface="Monotype Corsiva" pitchFamily="66" charset="0"/>
              </a:rPr>
              <a:t>!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1500174"/>
            <a:ext cx="7643866" cy="500066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None/>
            </a:pPr>
            <a:r>
              <a:rPr lang="ru-RU" sz="2800" b="1" dirty="0" smtClean="0">
                <a:solidFill>
                  <a:srgbClr val="5F3A11"/>
                </a:solidFill>
                <a:latin typeface="Monotype Corsiva" pitchFamily="66" charset="0"/>
              </a:rPr>
              <a:t>Если Вас заинтересовало наше предложение просьба по всем вопросам обращаться по телефонам: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5F3A11"/>
                </a:solidFill>
                <a:latin typeface="Monotype Corsiva" pitchFamily="66" charset="0"/>
              </a:rPr>
              <a:t>Тел.: 8(727) 271 63 07,  т/ф.: 8(727) 271 63 11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5F3A11"/>
                </a:solidFill>
                <a:latin typeface="Monotype Corsiva" pitchFamily="66" charset="0"/>
              </a:rPr>
              <a:t>Так же по электронной почте:</a:t>
            </a:r>
            <a:r>
              <a:rPr lang="ru-RU" sz="2800" b="1" dirty="0" smtClean="0">
                <a:solidFill>
                  <a:srgbClr val="745322"/>
                </a:solidFill>
                <a:latin typeface="Monotype Corsiva" pitchFamily="66" charset="0"/>
              </a:rPr>
              <a:t> </a:t>
            </a:r>
            <a:r>
              <a:rPr lang="en-US" sz="2800" b="1" dirty="0" smtClean="0">
                <a:solidFill>
                  <a:srgbClr val="745322"/>
                </a:solidFill>
                <a:latin typeface="Monotype Corsiva" pitchFamily="66" charset="0"/>
                <a:hlinkClick r:id="rId4"/>
              </a:rPr>
              <a:t>edelweiss.hotel@mail.ru</a:t>
            </a:r>
            <a:r>
              <a:rPr lang="en-US" sz="2800" b="1" dirty="0" smtClean="0">
                <a:solidFill>
                  <a:srgbClr val="745322"/>
                </a:solidFill>
                <a:latin typeface="Monotype Corsiva" pitchFamily="66" charset="0"/>
              </a:rPr>
              <a:t> </a:t>
            </a:r>
            <a:r>
              <a:rPr lang="en-US" sz="2800" b="1" dirty="0" smtClean="0">
                <a:solidFill>
                  <a:srgbClr val="5F3A11"/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5F3A11"/>
                </a:solidFill>
                <a:latin typeface="Monotype Corsiva" pitchFamily="66" charset="0"/>
              </a:rPr>
              <a:t>Или зайти на наш сайт:</a:t>
            </a:r>
          </a:p>
          <a:p>
            <a:pPr algn="ctr">
              <a:buNone/>
            </a:pPr>
            <a:r>
              <a:rPr lang="en-US" sz="2800" b="1" dirty="0" smtClean="0">
                <a:latin typeface="Monotype Corsiva" pitchFamily="66" charset="0"/>
                <a:hlinkClick r:id="rId5"/>
              </a:rPr>
              <a:t>http://www.edelweiss.mnogo.kz</a:t>
            </a:r>
            <a:endParaRPr lang="en-US" sz="28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5F3A11"/>
                </a:solidFill>
                <a:latin typeface="Monotype Corsiva" pitchFamily="66" charset="0"/>
              </a:rPr>
              <a:t>Будем рады сотрудничеству!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5F3A11"/>
                </a:solidFill>
                <a:latin typeface="Monotype Corsiva" pitchFamily="66" charset="0"/>
              </a:rPr>
              <a:t>С уважением администрация гостиничного комплекса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«Эдельвейс»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3" name="Рисунок 2" descr="IMAG0001.JPG"/>
          <p:cNvPicPr>
            <a:picLocks noChangeAspect="1"/>
          </p:cNvPicPr>
          <p:nvPr/>
        </p:nvPicPr>
        <p:blipFill>
          <a:blip r:embed="rId3" cstate="print"/>
          <a:srcRect l="9992" t="32970" r="14656" b="7683"/>
          <a:stretch>
            <a:fillRect/>
          </a:stretch>
        </p:blipFill>
        <p:spPr>
          <a:xfrm>
            <a:off x="971600" y="1758526"/>
            <a:ext cx="4929222" cy="4902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6143668" cy="135732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45322"/>
                </a:solidFill>
                <a:latin typeface="Monotype Corsiva" pitchFamily="66" charset="0"/>
              </a:rPr>
              <a:t>Мы находимся по адресу:</a:t>
            </a:r>
          </a:p>
          <a:p>
            <a:pPr algn="ctr"/>
            <a:r>
              <a:rPr lang="ru-RU" sz="2400" b="1" dirty="0" smtClean="0">
                <a:solidFill>
                  <a:srgbClr val="745322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45322"/>
                </a:solidFill>
                <a:latin typeface="Monotype Corsiva" pitchFamily="66" charset="0"/>
              </a:rPr>
              <a:t>г.Алматы</a:t>
            </a:r>
            <a:r>
              <a:rPr lang="ru-RU" sz="2400" b="1" dirty="0" smtClean="0">
                <a:solidFill>
                  <a:srgbClr val="745322"/>
                </a:solidFill>
                <a:latin typeface="Monotype Corsiva" pitchFamily="66" charset="0"/>
              </a:rPr>
              <a:t> ул.Горная, 548Б </a:t>
            </a:r>
            <a:endParaRPr lang="ru-RU" sz="2400" b="1" dirty="0">
              <a:solidFill>
                <a:srgbClr val="74532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njelika\Рабочий стол\презентация Эдельвейс\Новая папк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rgbClr val="745322"/>
                  </a:solidFill>
                  <a:prstDash val="solid"/>
                </a:ln>
                <a:solidFill>
                  <a:srgbClr val="745322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Благодарим за внимание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45322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45322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jelika\Рабочий стол\презентация Эдельвейс\Новая папка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593B2A"/>
                </a:solidFill>
                <a:latin typeface="Monotype Corsiva" pitchFamily="66" charset="0"/>
              </a:rPr>
              <a:t>Гостиница Эдельвейс</a:t>
            </a:r>
            <a:endParaRPr lang="ru-RU" b="1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214942" y="2143116"/>
            <a:ext cx="3714776" cy="450059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/>
              <a:t>Отель "Эдельвейс" расположен в красивейшем районе </a:t>
            </a:r>
            <a:r>
              <a:rPr lang="ru-RU" sz="2600" dirty="0" err="1" smtClean="0"/>
              <a:t>Заилийского</a:t>
            </a:r>
            <a:r>
              <a:rPr lang="ru-RU" sz="2600" dirty="0" smtClean="0"/>
              <a:t> Алатау - урочище Медео, вблизи спорткомплекса "Медео", от которого можно добраться по канатной дороге до горнолыжной базы "</a:t>
            </a:r>
            <a:r>
              <a:rPr lang="ru-RU" sz="2600" dirty="0" err="1" smtClean="0"/>
              <a:t>Чимбулак</a:t>
            </a:r>
            <a:r>
              <a:rPr lang="ru-RU" sz="2600" dirty="0" smtClean="0"/>
              <a:t>". </a:t>
            </a:r>
            <a:endParaRPr lang="fr-FR" sz="2600" dirty="0" smtClean="0">
              <a:solidFill>
                <a:srgbClr val="593B2A"/>
              </a:solidFill>
            </a:endParaRPr>
          </a:p>
        </p:txBody>
      </p:sp>
      <p:pic>
        <p:nvPicPr>
          <p:cNvPr id="6" name="Рисунок 5" descr="P1000674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285720" y="2428868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njelika\Рабочий стол\презентация Эдельвейс\Новая папка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Уважаемые Дамы и Господа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143116"/>
            <a:ext cx="3586130" cy="42402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Monotype Corsiva" pitchFamily="66" charset="0"/>
              </a:rPr>
              <a:t>Мы рады предложить Вам услуги гостиничного комплекса «Эдельвейс», где Вас ожидают удобные, уютные номера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3075" name="Picture 3" descr="C:\Documents and Settings\Anjelika\Рабочий стол\презентация Эдельвейс\эдельвейс\P1000668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85786" y="1857365"/>
            <a:ext cx="3536181" cy="4714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njelika\Рабочий стол\презентация Эдельвейс\Новая папка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93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Standart</a:t>
            </a:r>
            <a:r>
              <a:rPr lang="en-US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b="1" dirty="0" smtClean="0">
                <a:solidFill>
                  <a:srgbClr val="BC8636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BC8636"/>
                </a:solidFill>
                <a:latin typeface="Monotype Corsiva" pitchFamily="66" charset="0"/>
              </a:rPr>
              <a:t>7 двухместных номеров класса </a:t>
            </a:r>
            <a:r>
              <a:rPr lang="en-US" sz="2400" b="1" dirty="0" err="1" smtClean="0">
                <a:solidFill>
                  <a:srgbClr val="BC8636"/>
                </a:solidFill>
                <a:latin typeface="Monotype Corsiva" pitchFamily="66" charset="0"/>
              </a:rPr>
              <a:t>Standart</a:t>
            </a:r>
            <a:r>
              <a:rPr lang="en-US" sz="2400" b="1" dirty="0" smtClean="0">
                <a:solidFill>
                  <a:srgbClr val="BC8636"/>
                </a:solidFill>
                <a:latin typeface="Monotype Corsiva" pitchFamily="66" charset="0"/>
              </a:rPr>
              <a:t> 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BC8636"/>
                </a:solidFill>
                <a:latin typeface="Monotype Corsiva" pitchFamily="66" charset="0"/>
              </a:rPr>
              <a:t>Кабельное телевиденье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BC8636"/>
                </a:solidFill>
                <a:latin typeface="Monotype Corsiva" pitchFamily="66" charset="0"/>
              </a:rPr>
              <a:t>Холодильник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BC8636"/>
                </a:solidFill>
                <a:latin typeface="Monotype Corsiva" pitchFamily="66" charset="0"/>
              </a:rPr>
              <a:t>Санузел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BC8636"/>
                </a:solidFill>
                <a:latin typeface="Monotype Corsiva" pitchFamily="66" charset="0"/>
              </a:rPr>
              <a:t>Душевая кабина</a:t>
            </a:r>
            <a:endParaRPr lang="en-US" sz="2400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BC8636"/>
                </a:solidFill>
                <a:latin typeface="Monotype Corsiva" pitchFamily="66" charset="0"/>
              </a:rPr>
              <a:t>Wi-fi</a:t>
            </a:r>
            <a:endParaRPr lang="ru-RU" sz="2400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BC8636"/>
                </a:solidFill>
                <a:latin typeface="Monotype Corsiva" pitchFamily="66" charset="0"/>
              </a:rPr>
              <a:t>Спальные и гигиенические принадлежности</a:t>
            </a:r>
            <a:r>
              <a:rPr lang="en-US" sz="2400" b="1" dirty="0" smtClean="0">
                <a:solidFill>
                  <a:srgbClr val="BC8636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BC8636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1000740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4357686" y="1857364"/>
            <a:ext cx="4071934" cy="3053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Half </a:t>
            </a:r>
            <a:r>
              <a:rPr lang="en-US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luxe</a:t>
            </a:r>
            <a:r>
              <a:rPr lang="en-US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2143116"/>
            <a:ext cx="3429024" cy="4168773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ru-RU" sz="3100" b="1" dirty="0" smtClean="0">
                <a:solidFill>
                  <a:srgbClr val="BC8636"/>
                </a:solidFill>
                <a:latin typeface="Monotype Corsiva" pitchFamily="66" charset="0"/>
              </a:rPr>
              <a:t> </a:t>
            </a:r>
            <a:r>
              <a:rPr lang="en-US" sz="3100" b="1" dirty="0" smtClean="0">
                <a:solidFill>
                  <a:srgbClr val="BC8636"/>
                </a:solidFill>
                <a:latin typeface="Monotype Corsiva" pitchFamily="66" charset="0"/>
              </a:rPr>
              <a:t>8 </a:t>
            </a:r>
            <a:r>
              <a:rPr lang="ru-RU" sz="3100" b="1" dirty="0" smtClean="0">
                <a:solidFill>
                  <a:srgbClr val="BC8636"/>
                </a:solidFill>
                <a:latin typeface="Monotype Corsiva" pitchFamily="66" charset="0"/>
              </a:rPr>
              <a:t>двухместных номеров класса</a:t>
            </a:r>
            <a:r>
              <a:rPr lang="en-US" sz="3100" b="1" dirty="0" smtClean="0">
                <a:solidFill>
                  <a:srgbClr val="BC8636"/>
                </a:solidFill>
                <a:latin typeface="Monotype Corsiva" pitchFamily="66" charset="0"/>
              </a:rPr>
              <a:t> half </a:t>
            </a:r>
            <a:r>
              <a:rPr lang="en-US" sz="3100" b="1" dirty="0" err="1" smtClean="0">
                <a:solidFill>
                  <a:srgbClr val="BC8636"/>
                </a:solidFill>
                <a:latin typeface="Monotype Corsiva" pitchFamily="66" charset="0"/>
              </a:rPr>
              <a:t>luxe</a:t>
            </a:r>
            <a:endParaRPr lang="en-US" sz="3100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sz="3100" b="1" dirty="0" smtClean="0">
                <a:solidFill>
                  <a:srgbClr val="BC8636"/>
                </a:solidFill>
                <a:latin typeface="Monotype Corsiva" pitchFamily="66" charset="0"/>
              </a:rPr>
              <a:t>Кабельное телевиденье </a:t>
            </a:r>
          </a:p>
          <a:p>
            <a:pPr>
              <a:buBlip>
                <a:blip r:embed="rId3"/>
              </a:buBlip>
            </a:pPr>
            <a:r>
              <a:rPr lang="ru-RU" sz="3100" b="1" dirty="0" smtClean="0">
                <a:solidFill>
                  <a:srgbClr val="BC8636"/>
                </a:solidFill>
                <a:latin typeface="Monotype Corsiva" pitchFamily="66" charset="0"/>
              </a:rPr>
              <a:t>Холодильник</a:t>
            </a:r>
          </a:p>
          <a:p>
            <a:pPr>
              <a:buBlip>
                <a:blip r:embed="rId3"/>
              </a:buBlip>
            </a:pPr>
            <a:r>
              <a:rPr lang="ru-RU" sz="3100" b="1" dirty="0" smtClean="0">
                <a:solidFill>
                  <a:srgbClr val="BC8636"/>
                </a:solidFill>
                <a:latin typeface="Monotype Corsiva" pitchFamily="66" charset="0"/>
              </a:rPr>
              <a:t>Санузел</a:t>
            </a:r>
          </a:p>
          <a:p>
            <a:pPr>
              <a:buBlip>
                <a:blip r:embed="rId3"/>
              </a:buBlip>
            </a:pPr>
            <a:r>
              <a:rPr lang="ru-RU" sz="3100" b="1" dirty="0" smtClean="0">
                <a:solidFill>
                  <a:srgbClr val="BC8636"/>
                </a:solidFill>
                <a:latin typeface="Monotype Corsiva" pitchFamily="66" charset="0"/>
              </a:rPr>
              <a:t>Душевая кабина</a:t>
            </a:r>
            <a:endParaRPr lang="en-US" sz="3100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en-US" sz="3100" b="1" dirty="0" smtClean="0">
                <a:solidFill>
                  <a:srgbClr val="BC8636"/>
                </a:solidFill>
                <a:latin typeface="Monotype Corsiva" pitchFamily="66" charset="0"/>
              </a:rPr>
              <a:t>Wi-fi</a:t>
            </a:r>
            <a:endParaRPr lang="ru-RU" sz="3100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sz="3100" b="1" dirty="0" smtClean="0">
                <a:solidFill>
                  <a:srgbClr val="BC8636"/>
                </a:solidFill>
                <a:latin typeface="Monotype Corsiva" pitchFamily="66" charset="0"/>
              </a:rPr>
              <a:t>Спальные и гигиенические принадлежности</a:t>
            </a:r>
            <a:r>
              <a:rPr lang="en-US" sz="3100" b="1" dirty="0" smtClean="0">
                <a:solidFill>
                  <a:srgbClr val="BC8636"/>
                </a:solidFill>
                <a:latin typeface="Monotype Corsiva" pitchFamily="66" charset="0"/>
              </a:rPr>
              <a:t> </a:t>
            </a:r>
            <a:endParaRPr lang="ru-RU" sz="3100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1000734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357159" y="1142984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00735.JP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tretch>
            <a:fillRect/>
          </a:stretch>
        </p:blipFill>
        <p:spPr>
          <a:xfrm>
            <a:off x="1571604" y="4196958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Luxe</a:t>
            </a:r>
            <a:endParaRPr lang="ru-RU" sz="4800" b="1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1811319"/>
          </a:xfrm>
        </p:spPr>
        <p:txBody>
          <a:bodyPr numCol="2">
            <a:normAutofit fontScale="70000" lnSpcReduction="20000"/>
          </a:bodyPr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6 </a:t>
            </a: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двухместных номеров </a:t>
            </a:r>
            <a:endParaRPr lang="en-US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класса</a:t>
            </a: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 </a:t>
            </a:r>
            <a:r>
              <a:rPr lang="en-US" b="1" dirty="0" err="1" smtClean="0">
                <a:solidFill>
                  <a:srgbClr val="BC8636"/>
                </a:solidFill>
                <a:latin typeface="Monotype Corsiva" pitchFamily="66" charset="0"/>
              </a:rPr>
              <a:t>luxe</a:t>
            </a:r>
            <a:endParaRPr lang="en-US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Кабельное телевиденье 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Холодильник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Санузел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Душевая кабина</a:t>
            </a:r>
            <a:endParaRPr lang="en-US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Wi-fi</a:t>
            </a:r>
            <a:endParaRPr lang="ru-RU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Спальные и гигиенические принадлежности</a:t>
            </a: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 </a:t>
            </a:r>
            <a:endParaRPr lang="ru-RU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P1000683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357158" y="1285860"/>
            <a:ext cx="3963661" cy="2972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00682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4901540" y="1214422"/>
            <a:ext cx="241103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Wedding </a:t>
            </a:r>
            <a:r>
              <a:rPr lang="en-US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luxe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3143272" cy="4786346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1 </a:t>
            </a: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номер класса</a:t>
            </a: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 wedding </a:t>
            </a:r>
            <a:r>
              <a:rPr lang="en-US" b="1" dirty="0" err="1" smtClean="0">
                <a:solidFill>
                  <a:srgbClr val="BC8636"/>
                </a:solidFill>
                <a:latin typeface="Monotype Corsiva" pitchFamily="66" charset="0"/>
              </a:rPr>
              <a:t>luxe</a:t>
            </a:r>
            <a:endParaRPr lang="en-US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Кабельное телевиденье 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Холодильник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Санузел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Душевая кабина</a:t>
            </a:r>
            <a:endParaRPr lang="en-US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Wi-fi</a:t>
            </a:r>
            <a:endParaRPr lang="ru-RU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Спальные и гигиенические принадлежности</a:t>
            </a: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 </a:t>
            </a:r>
            <a:endParaRPr lang="ru-RU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10006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4762" y="1785926"/>
            <a:ext cx="5583521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njelika\Рабочий стол\презентация Эдельвейс\Новая папк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VIP</a:t>
            </a:r>
            <a:endParaRPr lang="ru-RU" b="1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3500462" cy="504351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1 </a:t>
            </a: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номер класса</a:t>
            </a: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 VIP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Кабельное телевиденье 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Холодильник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Санузел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Душевая кабина</a:t>
            </a:r>
            <a:endParaRPr lang="en-US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Wi-fi</a:t>
            </a:r>
            <a:endParaRPr lang="ru-RU" b="1" dirty="0" smtClean="0">
              <a:solidFill>
                <a:srgbClr val="BC8636"/>
              </a:solidFill>
              <a:latin typeface="Monotype Corsiva" pitchFamily="66" charset="0"/>
            </a:endParaRP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Спальные и гигиенические принадлежности</a:t>
            </a:r>
            <a:r>
              <a:rPr lang="en-US" b="1" dirty="0" smtClean="0">
                <a:solidFill>
                  <a:srgbClr val="BC8636"/>
                </a:solidFill>
                <a:latin typeface="Monotype Corsiva" pitchFamily="66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BC8636"/>
                </a:solidFill>
                <a:latin typeface="Monotype Corsiva" pitchFamily="66" charset="0"/>
              </a:rPr>
              <a:t>Летняя терраса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P10006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000108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007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929066"/>
            <a:ext cx="2035965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007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929066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njelika\Рабочий стол\презентация Эдельвейс\Новая папка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74532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Стоимость номеров</a:t>
            </a:r>
            <a:endParaRPr lang="ru-RU" b="1" dirty="0">
              <a:ln w="11430"/>
              <a:solidFill>
                <a:srgbClr val="74532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4525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Двухместный </a:t>
            </a:r>
            <a:r>
              <a:rPr lang="en-US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Standart</a:t>
            </a:r>
            <a:r>
              <a:rPr lang="en-US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– 15 </a:t>
            </a:r>
            <a:r>
              <a:rPr lang="ru-RU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000 </a:t>
            </a:r>
            <a:r>
              <a:rPr lang="ru-RU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тг</a:t>
            </a:r>
            <a:endParaRPr lang="ru-RU" sz="3600" b="1" dirty="0" smtClean="0">
              <a:solidFill>
                <a:srgbClr val="745322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Двухместный </a:t>
            </a:r>
            <a:r>
              <a:rPr lang="en-US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half </a:t>
            </a:r>
            <a:r>
              <a:rPr lang="en-US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luxe</a:t>
            </a:r>
            <a:r>
              <a:rPr lang="ru-RU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– 20 000 </a:t>
            </a:r>
            <a:r>
              <a:rPr lang="ru-RU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тг</a:t>
            </a:r>
            <a:endParaRPr lang="en-US" sz="3600" b="1" dirty="0" smtClean="0">
              <a:solidFill>
                <a:srgbClr val="745322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Двухместный </a:t>
            </a:r>
            <a:r>
              <a:rPr lang="en-US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Luxe</a:t>
            </a:r>
            <a:r>
              <a:rPr lang="ru-RU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– 30 000 </a:t>
            </a:r>
            <a:r>
              <a:rPr lang="ru-RU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тг</a:t>
            </a:r>
            <a:endParaRPr lang="en-US" sz="3600" b="1" dirty="0" smtClean="0">
              <a:solidFill>
                <a:srgbClr val="745322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Wedding </a:t>
            </a:r>
            <a:r>
              <a:rPr lang="en-US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Luxe</a:t>
            </a:r>
            <a:r>
              <a:rPr lang="ru-RU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– 30 000 </a:t>
            </a:r>
            <a:r>
              <a:rPr lang="ru-RU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тг</a:t>
            </a:r>
            <a:endParaRPr lang="en-US" sz="3600" b="1" dirty="0" smtClean="0">
              <a:solidFill>
                <a:srgbClr val="745322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VIP</a:t>
            </a:r>
            <a:r>
              <a:rPr lang="ru-RU" sz="3600" b="1" dirty="0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– 40 000 </a:t>
            </a:r>
            <a:r>
              <a:rPr lang="ru-RU" sz="3600" b="1" dirty="0" err="1" smtClean="0">
                <a:solidFill>
                  <a:srgbClr val="745322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тг</a:t>
            </a:r>
            <a:endParaRPr lang="ru-RU" sz="3600" b="1" dirty="0">
              <a:solidFill>
                <a:srgbClr val="745322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422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Гостиница Эдельвейс</vt:lpstr>
      <vt:lpstr>Уважаемые Дамы и Господа</vt:lpstr>
      <vt:lpstr>Standart </vt:lpstr>
      <vt:lpstr>Half luxe </vt:lpstr>
      <vt:lpstr>Luxe</vt:lpstr>
      <vt:lpstr>Wedding luxe</vt:lpstr>
      <vt:lpstr>VIP</vt:lpstr>
      <vt:lpstr>Стоимость номеров</vt:lpstr>
      <vt:lpstr>Услуги гостинцы по проживанию:</vt:lpstr>
      <vt:lpstr>Дорогие гости !</vt:lpstr>
      <vt:lpstr>К услугам гостей: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59</cp:revision>
  <dcterms:modified xsi:type="dcterms:W3CDTF">2013-09-04T05:39:52Z</dcterms:modified>
</cp:coreProperties>
</file>